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M Serif Display" panose="020B0604020202020204" charset="0"/>
      <p:regular r:id="rId31"/>
      <p: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Montserrat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D2577C-1DBD-4594-9DD8-B32794D22C5A}">
  <a:tblStyle styleId="{74D2577C-1DBD-4594-9DD8-B32794D22C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e559b0b4d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e559b0b4d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9540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ccent">
  <p:cSld name="BLANK_3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68002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9540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_2"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1"/>
            </a:gs>
          </a:gsLst>
          <a:lin ang="1680027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0" y="9540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2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9144191" cy="5143500"/>
          </a:xfrm>
          <a:custGeom>
            <a:avLst/>
            <a:gdLst/>
            <a:ahLst/>
            <a:cxnLst/>
            <a:rect l="l" t="t" r="r" b="b"/>
            <a:pathLst>
              <a:path w="12192254" h="6858000" extrusionOk="0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3">
  <p:cSld name="BLANK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61" name="Google Shape;61;p14"/>
          <p:cNvSpPr/>
          <p:nvPr/>
        </p:nvSpPr>
        <p:spPr>
          <a:xfrm rot="5400000" flipH="1">
            <a:off x="-248212" y="246209"/>
            <a:ext cx="5151227" cy="4654804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_1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191" cy="5143500"/>
          </a:xfrm>
          <a:custGeom>
            <a:avLst/>
            <a:gdLst/>
            <a:ahLst/>
            <a:cxnLst/>
            <a:rect l="l" t="t" r="r" b="b"/>
            <a:pathLst>
              <a:path w="12192254" h="6858000" extrusionOk="0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5400000">
            <a:off x="2006359" y="-1980394"/>
            <a:ext cx="5136998" cy="9138285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88725" y="1231800"/>
            <a:ext cx="6766500" cy="26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Font typeface="DM Serif Display"/>
              <a:buChar char="╺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-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⬞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4114800" lvl="8" indent="-457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755988" y="1181777"/>
            <a:ext cx="4632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“</a:t>
            </a:r>
            <a:endParaRPr sz="6000">
              <a:solidFill>
                <a:schemeClr val="accent6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Montserrat Light"/>
              <a:buChar char="╺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Char char="-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3183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771764" y="2851925"/>
            <a:ext cx="3183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2031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524053" y="2851925"/>
            <a:ext cx="2031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59380" y="2851925"/>
            <a:ext cx="2031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 rot="-5400000">
            <a:off x="4240988" y="246209"/>
            <a:ext cx="5151227" cy="4654804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1188725" y="4101500"/>
            <a:ext cx="6766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1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9540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8002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oller.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unsplash.com/&amp;utm_source=slidescarniva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fonfonts.com/font/dm-serif-displa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fontsquirrel.com/fonts/montserra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</a:t>
            </a:r>
            <a:br>
              <a:rPr lang="it-IT" dirty="0"/>
            </a:br>
            <a:r>
              <a:rPr lang="it-IT" dirty="0">
                <a:solidFill>
                  <a:schemeClr val="accent6"/>
                </a:solidFill>
              </a:rPr>
              <a:t>Titolo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l="26217" r="26217"/>
          <a:stretch/>
        </p:blipFill>
        <p:spPr>
          <a:xfrm>
            <a:off x="5474200" y="0"/>
            <a:ext cx="366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title" idx="4294967295"/>
          </p:nvPr>
        </p:nvSpPr>
        <p:spPr>
          <a:xfrm>
            <a:off x="1188725" y="1105075"/>
            <a:ext cx="33027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/>
              <a:t>Un’</a:t>
            </a:r>
            <a:r>
              <a:rPr lang="it-IT" sz="3600" dirty="0">
                <a:solidFill>
                  <a:schemeClr val="accent6"/>
                </a:solidFill>
              </a:rPr>
              <a:t>immagine</a:t>
            </a:r>
            <a:br>
              <a:rPr lang="en" sz="3600" dirty="0"/>
            </a:br>
            <a:r>
              <a:rPr lang="it-IT" sz="3600" dirty="0"/>
              <a:t>vale più di mille parole</a:t>
            </a:r>
            <a:endParaRPr sz="3600"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4294967295"/>
          </p:nvPr>
        </p:nvSpPr>
        <p:spPr>
          <a:xfrm>
            <a:off x="1188725" y="2775725"/>
            <a:ext cx="33027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Un'idea complessa può essere trasmessa con una singola immagine, consentendo di assorbire rapidamente grandi quantità di dati.</a:t>
            </a:r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10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 idx="4294967295"/>
          </p:nvPr>
        </p:nvSpPr>
        <p:spPr>
          <a:xfrm>
            <a:off x="2990155" y="3105125"/>
            <a:ext cx="5495995" cy="138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0" dirty="0"/>
              <a:t>Vuoi un grande </a:t>
            </a:r>
            <a:r>
              <a:rPr lang="it-IT" sz="3600" b="0" dirty="0">
                <a:solidFill>
                  <a:schemeClr val="accent6"/>
                </a:solidFill>
              </a:rPr>
              <a:t>impatto</a:t>
            </a:r>
            <a:r>
              <a:rPr lang="en" sz="3600" b="0" dirty="0"/>
              <a:t>?</a:t>
            </a:r>
            <a:endParaRPr sz="3600" b="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/>
              <a:t>Usa un’immagine grande</a:t>
            </a:r>
            <a:r>
              <a:rPr lang="en" sz="3600" dirty="0"/>
              <a:t>.</a:t>
            </a:r>
            <a:endParaRPr sz="3600" dirty="0"/>
          </a:p>
        </p:txBody>
      </p:sp>
      <p:sp>
        <p:nvSpPr>
          <p:cNvPr id="155" name="Google Shape;155;p2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</a:t>
            </a:r>
            <a:r>
              <a:rPr lang="it-IT" dirty="0"/>
              <a:t>a</a:t>
            </a:r>
            <a:r>
              <a:rPr lang="en" dirty="0"/>
              <a:t> diagram</a:t>
            </a:r>
            <a:r>
              <a:rPr lang="it-IT" dirty="0"/>
              <a:t>mi</a:t>
            </a:r>
            <a:r>
              <a:rPr lang="en" dirty="0"/>
              <a:t> </a:t>
            </a:r>
            <a:r>
              <a:rPr lang="it-IT" dirty="0"/>
              <a:t>per spiegare la tua idea</a:t>
            </a:r>
            <a:endParaRPr dirty="0"/>
          </a:p>
        </p:txBody>
      </p:sp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62" name="Google Shape;162;p27"/>
          <p:cNvGrpSpPr/>
          <p:nvPr/>
        </p:nvGrpSpPr>
        <p:grpSpPr>
          <a:xfrm>
            <a:off x="811994" y="2148876"/>
            <a:ext cx="7519904" cy="2217598"/>
            <a:chOff x="1187400" y="1052425"/>
            <a:chExt cx="6769200" cy="3038637"/>
          </a:xfrm>
        </p:grpSpPr>
        <p:cxnSp>
          <p:nvCxnSpPr>
            <p:cNvPr id="163" name="Google Shape;163;p27"/>
            <p:cNvCxnSpPr>
              <a:stCxn id="164" idx="2"/>
              <a:endCxn id="165" idx="0"/>
            </p:cNvCxnSpPr>
            <p:nvPr/>
          </p:nvCxnSpPr>
          <p:spPr>
            <a:xfrm rot="-5400000" flipH="1">
              <a:off x="5170050" y="1038775"/>
              <a:ext cx="574200" cy="1770300"/>
            </a:xfrm>
            <a:prstGeom prst="bentConnector3">
              <a:avLst>
                <a:gd name="adj1" fmla="val 50021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166" name="Google Shape;166;p27"/>
            <p:cNvCxnSpPr>
              <a:stCxn id="167" idx="2"/>
              <a:endCxn id="168" idx="0"/>
            </p:cNvCxnSpPr>
            <p:nvPr/>
          </p:nvCxnSpPr>
          <p:spPr>
            <a:xfrm rot="-5400000" flipH="1">
              <a:off x="2868750" y="2728613"/>
              <a:ext cx="711300" cy="845400"/>
            </a:xfrm>
            <a:prstGeom prst="bentConnector3">
              <a:avLst>
                <a:gd name="adj1" fmla="val 49979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169" name="Google Shape;169;p27"/>
            <p:cNvCxnSpPr>
              <a:stCxn id="170" idx="0"/>
              <a:endCxn id="167" idx="2"/>
            </p:cNvCxnSpPr>
            <p:nvPr/>
          </p:nvCxnSpPr>
          <p:spPr>
            <a:xfrm rot="-5400000">
              <a:off x="2023500" y="2728313"/>
              <a:ext cx="711300" cy="845400"/>
            </a:xfrm>
            <a:prstGeom prst="bentConnector3">
              <a:avLst>
                <a:gd name="adj1" fmla="val 49979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171" name="Google Shape;171;p27"/>
            <p:cNvCxnSpPr>
              <a:stCxn id="165" idx="2"/>
              <a:endCxn id="172" idx="0"/>
            </p:cNvCxnSpPr>
            <p:nvPr/>
          </p:nvCxnSpPr>
          <p:spPr>
            <a:xfrm rot="-5400000" flipH="1">
              <a:off x="6409350" y="2728613"/>
              <a:ext cx="711300" cy="845400"/>
            </a:xfrm>
            <a:prstGeom prst="bentConnector3">
              <a:avLst>
                <a:gd name="adj1" fmla="val 49979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173" name="Google Shape;173;p27"/>
            <p:cNvCxnSpPr>
              <a:stCxn id="174" idx="0"/>
              <a:endCxn id="165" idx="2"/>
            </p:cNvCxnSpPr>
            <p:nvPr/>
          </p:nvCxnSpPr>
          <p:spPr>
            <a:xfrm rot="-5400000">
              <a:off x="5564100" y="2728313"/>
              <a:ext cx="711300" cy="845400"/>
            </a:xfrm>
            <a:prstGeom prst="bentConnector3">
              <a:avLst>
                <a:gd name="adj1" fmla="val 49979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175" name="Google Shape;175;p27"/>
            <p:cNvCxnSpPr>
              <a:stCxn id="167" idx="0"/>
              <a:endCxn id="164" idx="2"/>
            </p:cNvCxnSpPr>
            <p:nvPr/>
          </p:nvCxnSpPr>
          <p:spPr>
            <a:xfrm rot="-5400000">
              <a:off x="3399750" y="1039013"/>
              <a:ext cx="574200" cy="1770300"/>
            </a:xfrm>
            <a:prstGeom prst="bentConnector3">
              <a:avLst>
                <a:gd name="adj1" fmla="val 50021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64" name="Google Shape;164;p27"/>
            <p:cNvSpPr txBox="1"/>
            <p:nvPr/>
          </p:nvSpPr>
          <p:spPr>
            <a:xfrm>
              <a:off x="3802950" y="1052425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7" name="Google Shape;167;p27"/>
            <p:cNvSpPr txBox="1"/>
            <p:nvPr/>
          </p:nvSpPr>
          <p:spPr>
            <a:xfrm>
              <a:off x="2032650" y="22112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5" name="Google Shape;165;p27"/>
            <p:cNvSpPr txBox="1"/>
            <p:nvPr/>
          </p:nvSpPr>
          <p:spPr>
            <a:xfrm>
              <a:off x="5573250" y="22112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72" name="Google Shape;172;p27"/>
            <p:cNvSpPr txBox="1"/>
            <p:nvPr/>
          </p:nvSpPr>
          <p:spPr>
            <a:xfrm>
              <a:off x="64185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74" name="Google Shape;174;p27"/>
            <p:cNvSpPr txBox="1"/>
            <p:nvPr/>
          </p:nvSpPr>
          <p:spPr>
            <a:xfrm>
              <a:off x="47280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8" name="Google Shape;168;p27"/>
            <p:cNvSpPr txBox="1"/>
            <p:nvPr/>
          </p:nvSpPr>
          <p:spPr>
            <a:xfrm>
              <a:off x="28779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70" name="Google Shape;170;p27"/>
            <p:cNvSpPr txBox="1"/>
            <p:nvPr/>
          </p:nvSpPr>
          <p:spPr>
            <a:xfrm>
              <a:off x="11874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Una tabella per confrontare dati</a:t>
            </a:r>
            <a:endParaRPr dirty="0"/>
          </a:p>
        </p:txBody>
      </p:sp>
      <p:graphicFrame>
        <p:nvGraphicFramePr>
          <p:cNvPr id="181" name="Google Shape;181;p28"/>
          <p:cNvGraphicFramePr/>
          <p:nvPr>
            <p:extLst>
              <p:ext uri="{D42A27DB-BD31-4B8C-83A1-F6EECF244321}">
                <p14:modId xmlns:p14="http://schemas.microsoft.com/office/powerpoint/2010/main" val="369309161"/>
              </p:ext>
            </p:extLst>
          </p:nvPr>
        </p:nvGraphicFramePr>
        <p:xfrm>
          <a:off x="1188700" y="1945481"/>
          <a:ext cx="6766500" cy="2004100"/>
        </p:xfrm>
        <a:graphic>
          <a:graphicData uri="http://schemas.openxmlformats.org/drawingml/2006/table">
            <a:tbl>
              <a:tblPr>
                <a:noFill/>
                <a:tableStyleId>{74D2577C-1DBD-4594-9DD8-B32794D22C5A}</a:tableStyleId>
              </a:tblPr>
              <a:tblGrid>
                <a:gridCol w="169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Giallo</a:t>
                      </a:r>
                      <a:endParaRPr sz="1000" dirty="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2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2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2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Blu</a:t>
                      </a:r>
                      <a:endParaRPr sz="1000" dirty="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2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2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2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Arancione</a:t>
                      </a:r>
                      <a:endParaRPr sz="1000" dirty="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2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2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200" b="1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2"/>
            </a:gs>
            <a:gs pos="100000">
              <a:schemeClr val="accent3"/>
            </a:gs>
          </a:gsLst>
          <a:lin ang="1680027" scaled="0"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1476976" y="1298175"/>
            <a:ext cx="6190059" cy="294880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lt1"/>
              </a:gs>
            </a:gsLst>
            <a:lin ang="1680027" scaled="0"/>
          </a:gradFill>
          <a:ln>
            <a:noFill/>
          </a:ln>
          <a:effectLst>
            <a:outerShdw blurRad="242888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1188725" y="743475"/>
            <a:ext cx="6766500" cy="4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</a:t>
            </a:r>
            <a:r>
              <a:rPr lang="it-IT" dirty="0"/>
              <a:t>pe</a:t>
            </a:r>
            <a:endParaRPr dirty="0"/>
          </a:p>
        </p:txBody>
      </p:sp>
      <p:sp>
        <p:nvSpPr>
          <p:cNvPr id="189" name="Google Shape;189;p29"/>
          <p:cNvSpPr/>
          <p:nvPr/>
        </p:nvSpPr>
        <p:spPr>
          <a:xfrm>
            <a:off x="4224724" y="1777049"/>
            <a:ext cx="4635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>
                <a:latin typeface="Montserrat"/>
                <a:ea typeface="Montserrat"/>
                <a:cs typeface="Montserrat"/>
                <a:sym typeface="Montserrat"/>
              </a:rPr>
              <a:t>Il nostro ufficio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192" name="Google Shape;192;p29"/>
          <p:cNvCxnSpPr/>
          <p:nvPr/>
        </p:nvCxnSpPr>
        <p:spPr>
          <a:xfrm>
            <a:off x="2038475" y="2143875"/>
            <a:ext cx="0" cy="171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93" name="Google Shape;193;p29"/>
          <p:cNvCxnSpPr/>
          <p:nvPr/>
        </p:nvCxnSpPr>
        <p:spPr>
          <a:xfrm>
            <a:off x="3288175" y="3371625"/>
            <a:ext cx="0" cy="171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94" name="Google Shape;194;p29"/>
          <p:cNvCxnSpPr/>
          <p:nvPr/>
        </p:nvCxnSpPr>
        <p:spPr>
          <a:xfrm>
            <a:off x="4084300" y="1972875"/>
            <a:ext cx="0" cy="171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95" name="Google Shape;195;p29"/>
          <p:cNvCxnSpPr/>
          <p:nvPr/>
        </p:nvCxnSpPr>
        <p:spPr>
          <a:xfrm>
            <a:off x="6255675" y="2359675"/>
            <a:ext cx="0" cy="171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96" name="Google Shape;196;p29"/>
          <p:cNvCxnSpPr/>
          <p:nvPr/>
        </p:nvCxnSpPr>
        <p:spPr>
          <a:xfrm>
            <a:off x="4623175" y="3594725"/>
            <a:ext cx="0" cy="171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97" name="Google Shape;197;p29"/>
          <p:cNvCxnSpPr/>
          <p:nvPr/>
        </p:nvCxnSpPr>
        <p:spPr>
          <a:xfrm>
            <a:off x="6772625" y="3644700"/>
            <a:ext cx="0" cy="171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ctrTitle" idx="4294967295"/>
          </p:nvPr>
        </p:nvSpPr>
        <p:spPr>
          <a:xfrm>
            <a:off x="1188725" y="1746600"/>
            <a:ext cx="6766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</a:rPr>
              <a:t>89,526,124</a:t>
            </a:r>
            <a:endParaRPr sz="9600">
              <a:solidFill>
                <a:schemeClr val="dk1"/>
              </a:solidFill>
            </a:endParaRPr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4294967295"/>
          </p:nvPr>
        </p:nvSpPr>
        <p:spPr>
          <a:xfrm>
            <a:off x="1188725" y="3003302"/>
            <a:ext cx="6766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 err="1"/>
              <a:t>Whoa</a:t>
            </a:r>
            <a:r>
              <a:rPr lang="it-IT" dirty="0"/>
              <a:t>! È un gran numero, non sei orgoglioso?</a:t>
            </a:r>
            <a:endParaRPr dirty="0"/>
          </a:p>
        </p:txBody>
      </p:sp>
      <p:sp>
        <p:nvSpPr>
          <p:cNvPr id="204" name="Google Shape;204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ctrTitle" idx="4294967295"/>
          </p:nvPr>
        </p:nvSpPr>
        <p:spPr>
          <a:xfrm>
            <a:off x="1188725" y="1079700"/>
            <a:ext cx="6766500" cy="46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89,526,124€</a:t>
            </a:r>
            <a:endParaRPr sz="3600" dirty="0"/>
          </a:p>
        </p:txBody>
      </p:sp>
      <p:sp>
        <p:nvSpPr>
          <p:cNvPr id="210" name="Google Shape;210;p31"/>
          <p:cNvSpPr txBox="1">
            <a:spLocks noGrp="1"/>
          </p:cNvSpPr>
          <p:nvPr>
            <p:ph type="subTitle" idx="4294967295"/>
          </p:nvPr>
        </p:nvSpPr>
        <p:spPr>
          <a:xfrm>
            <a:off x="1188725" y="1487508"/>
            <a:ext cx="6766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400" dirty="0"/>
              <a:t>Sono un sacco di soldi</a:t>
            </a:r>
            <a:endParaRPr sz="1400" dirty="0"/>
          </a:p>
        </p:txBody>
      </p:sp>
      <p:sp>
        <p:nvSpPr>
          <p:cNvPr id="211" name="Google Shape;211;p31"/>
          <p:cNvSpPr txBox="1">
            <a:spLocks noGrp="1"/>
          </p:cNvSpPr>
          <p:nvPr>
            <p:ph type="ctrTitle" idx="4294967295"/>
          </p:nvPr>
        </p:nvSpPr>
        <p:spPr>
          <a:xfrm>
            <a:off x="1188725" y="3403797"/>
            <a:ext cx="6766500" cy="46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</a:rPr>
              <a:t>100%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4294967295"/>
          </p:nvPr>
        </p:nvSpPr>
        <p:spPr>
          <a:xfrm>
            <a:off x="1188725" y="3811601"/>
            <a:ext cx="6766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400" dirty="0"/>
              <a:t>Ottimo successo!</a:t>
            </a:r>
            <a:endParaRPr sz="1400" dirty="0"/>
          </a:p>
        </p:txBody>
      </p:sp>
      <p:sp>
        <p:nvSpPr>
          <p:cNvPr id="213" name="Google Shape;213;p31"/>
          <p:cNvSpPr txBox="1">
            <a:spLocks noGrp="1"/>
          </p:cNvSpPr>
          <p:nvPr>
            <p:ph type="ctrTitle" idx="4294967295"/>
          </p:nvPr>
        </p:nvSpPr>
        <p:spPr>
          <a:xfrm>
            <a:off x="1188725" y="2241748"/>
            <a:ext cx="6766500" cy="46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185,244 </a:t>
            </a:r>
            <a:r>
              <a:rPr lang="it-IT" sz="3600" dirty="0"/>
              <a:t>utenti</a:t>
            </a:r>
            <a:endParaRPr sz="3600" dirty="0"/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4294967295"/>
          </p:nvPr>
        </p:nvSpPr>
        <p:spPr>
          <a:xfrm>
            <a:off x="1188725" y="2649555"/>
            <a:ext cx="6766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400" dirty="0"/>
              <a:t>E molti utenti</a:t>
            </a:r>
            <a:endParaRPr sz="1400" dirty="0"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/>
              <a:t>Il nostro processo è </a:t>
            </a:r>
            <a:r>
              <a:rPr lang="it-IT" sz="3600" dirty="0">
                <a:solidFill>
                  <a:schemeClr val="accent6"/>
                </a:solidFill>
              </a:rPr>
              <a:t>semplice</a:t>
            </a:r>
            <a:endParaRPr sz="3600" dirty="0">
              <a:solidFill>
                <a:schemeClr val="accent6"/>
              </a:solidFill>
            </a:endParaRPr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22" name="Google Shape;222;p32"/>
          <p:cNvGrpSpPr/>
          <p:nvPr/>
        </p:nvGrpSpPr>
        <p:grpSpPr>
          <a:xfrm>
            <a:off x="1188723" y="1955020"/>
            <a:ext cx="1507187" cy="2010400"/>
            <a:chOff x="1083025" y="1878825"/>
            <a:chExt cx="1834900" cy="2010400"/>
          </a:xfrm>
        </p:grpSpPr>
        <p:sp>
          <p:nvSpPr>
            <p:cNvPr id="223" name="Google Shape;223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24" name="Google Shape;224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25" name="Google Shape;225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32"/>
          <p:cNvGrpSpPr/>
          <p:nvPr/>
        </p:nvGrpSpPr>
        <p:grpSpPr>
          <a:xfrm>
            <a:off x="2592447" y="1955020"/>
            <a:ext cx="1507187" cy="2010400"/>
            <a:chOff x="1083025" y="1878825"/>
            <a:chExt cx="1834900" cy="2010400"/>
          </a:xfrm>
        </p:grpSpPr>
        <p:sp>
          <p:nvSpPr>
            <p:cNvPr id="229" name="Google Shape;229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0" name="Google Shape;230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1" name="Google Shape;231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32"/>
          <p:cNvGrpSpPr/>
          <p:nvPr/>
        </p:nvGrpSpPr>
        <p:grpSpPr>
          <a:xfrm>
            <a:off x="3998551" y="1954309"/>
            <a:ext cx="1507187" cy="2010400"/>
            <a:chOff x="1083025" y="1878825"/>
            <a:chExt cx="1834900" cy="2010400"/>
          </a:xfrm>
        </p:grpSpPr>
        <p:sp>
          <p:nvSpPr>
            <p:cNvPr id="235" name="Google Shape;235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6" name="Google Shape;236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7" name="Google Shape;237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32"/>
          <p:cNvGrpSpPr/>
          <p:nvPr/>
        </p:nvGrpSpPr>
        <p:grpSpPr>
          <a:xfrm>
            <a:off x="5405819" y="1954298"/>
            <a:ext cx="1507187" cy="2010400"/>
            <a:chOff x="1083025" y="1878825"/>
            <a:chExt cx="1834900" cy="2010400"/>
          </a:xfrm>
        </p:grpSpPr>
        <p:sp>
          <p:nvSpPr>
            <p:cNvPr id="241" name="Google Shape;241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2" name="Google Shape;242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	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3" name="Google Shape;243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 idx="4294967295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6"/>
                </a:solidFill>
              </a:rPr>
              <a:t>Riv</a:t>
            </a:r>
            <a:r>
              <a:rPr lang="it-IT" sz="3600" dirty="0" err="1">
                <a:solidFill>
                  <a:schemeClr val="accent6"/>
                </a:solidFill>
              </a:rPr>
              <a:t>ediamo</a:t>
            </a:r>
            <a:r>
              <a:rPr lang="en" sz="3600" dirty="0"/>
              <a:t> </a:t>
            </a:r>
            <a:r>
              <a:rPr lang="it-IT" sz="3600" dirty="0"/>
              <a:t>alcuni concetti</a:t>
            </a:r>
            <a:endParaRPr sz="3600" dirty="0"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4294967295"/>
          </p:nvPr>
        </p:nvSpPr>
        <p:spPr>
          <a:xfrm>
            <a:off x="1188725" y="1725375"/>
            <a:ext cx="2031600" cy="13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000" b="1" dirty="0"/>
              <a:t>Giallo</a:t>
            </a:r>
            <a:endParaRPr sz="1000" b="1" dirty="0"/>
          </a:p>
          <a:p>
            <a:pPr marL="0" lvl="0" indent="0">
              <a:buNone/>
            </a:pPr>
            <a:r>
              <a:rPr lang="it-IT" sz="1000" dirty="0"/>
              <a:t>È il colore dell'oro, del burro e dei limoni maturi. Nello spettro della luce visibile, il giallo si trova tra il verde e l'arancione.</a:t>
            </a:r>
          </a:p>
        </p:txBody>
      </p:sp>
      <p:sp>
        <p:nvSpPr>
          <p:cNvPr id="252" name="Google Shape;252;p33"/>
          <p:cNvSpPr txBox="1">
            <a:spLocks noGrp="1"/>
          </p:cNvSpPr>
          <p:nvPr>
            <p:ph type="body" idx="4294967295"/>
          </p:nvPr>
        </p:nvSpPr>
        <p:spPr>
          <a:xfrm>
            <a:off x="3524051" y="1725375"/>
            <a:ext cx="2031600" cy="13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000" b="1" dirty="0"/>
              <a:t>Blu</a:t>
            </a:r>
            <a:endParaRPr sz="1000" b="1" dirty="0"/>
          </a:p>
          <a:p>
            <a:pPr marL="0" lvl="0" indent="0">
              <a:buNone/>
            </a:pPr>
            <a:r>
              <a:rPr lang="it-IT" sz="1000" dirty="0"/>
              <a:t>È il colore del cielo limpido e del mare profondo. Si trova tra viola e verde sullo spettro ottico.</a:t>
            </a:r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4294967295"/>
          </p:nvPr>
        </p:nvSpPr>
        <p:spPr>
          <a:xfrm>
            <a:off x="5859377" y="1725375"/>
            <a:ext cx="2031600" cy="13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000" b="1" dirty="0"/>
              <a:t>Rosso</a:t>
            </a:r>
            <a:endParaRPr sz="1000" b="1" dirty="0"/>
          </a:p>
          <a:p>
            <a:pPr marL="0" lvl="0" indent="0">
              <a:buNone/>
            </a:pPr>
            <a:r>
              <a:rPr lang="it-IT" sz="1000" dirty="0"/>
              <a:t>È il colore del sangue e per questo è stato storicamente associato a sacrificio, pericolo e coraggio.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254" name="Google Shape;254;p3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4294967295"/>
          </p:nvPr>
        </p:nvSpPr>
        <p:spPr>
          <a:xfrm>
            <a:off x="1188725" y="3072600"/>
            <a:ext cx="2031600" cy="13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000" b="1" dirty="0"/>
              <a:t>Giallo</a:t>
            </a:r>
            <a:endParaRPr sz="1000" b="1" dirty="0"/>
          </a:p>
          <a:p>
            <a:pPr marL="0" lvl="0" indent="0">
              <a:buNone/>
            </a:pPr>
            <a:r>
              <a:rPr lang="it-IT" sz="1000" dirty="0"/>
              <a:t>È il colore dell'oro, del burro e dei limoni maturi. Nello spettro della luce visibile, il giallo si trova tra il verde e l'arancione.</a:t>
            </a:r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4294967295"/>
          </p:nvPr>
        </p:nvSpPr>
        <p:spPr>
          <a:xfrm>
            <a:off x="3524051" y="3072600"/>
            <a:ext cx="2031600" cy="13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 dirty="0"/>
              <a:t>Blu</a:t>
            </a:r>
            <a:endParaRPr sz="1000" b="1" dirty="0"/>
          </a:p>
          <a:p>
            <a:pPr marL="0" lvl="0" indent="0">
              <a:buNone/>
            </a:pPr>
            <a:r>
              <a:rPr lang="it-IT" sz="1000" dirty="0"/>
              <a:t>È il colore del cielo limpido e del mare profondo. Si trova tra viola e verde sullo spettro ottico.</a:t>
            </a:r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4294967295"/>
          </p:nvPr>
        </p:nvSpPr>
        <p:spPr>
          <a:xfrm>
            <a:off x="5859377" y="3072600"/>
            <a:ext cx="2031600" cy="13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 dirty="0"/>
              <a:t>R</a:t>
            </a:r>
            <a:r>
              <a:rPr lang="it-IT" sz="1000" b="1" dirty="0"/>
              <a:t>osso</a:t>
            </a:r>
            <a:endParaRPr sz="1000" b="1" dirty="0"/>
          </a:p>
          <a:p>
            <a:pPr marL="0" lvl="0" indent="0">
              <a:buNone/>
            </a:pPr>
            <a:r>
              <a:rPr lang="it-IT" sz="1000" dirty="0"/>
              <a:t>È il colore del sangue e per questo è stato storicamente associato a sacrificio, pericolo e coraggio.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body" idx="1"/>
          </p:nvPr>
        </p:nvSpPr>
        <p:spPr>
          <a:xfrm>
            <a:off x="1188725" y="4101500"/>
            <a:ext cx="6766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dirty="0"/>
              <a:t>Puoi inserire grafici da Excel</a:t>
            </a:r>
            <a:endParaRPr dirty="0"/>
          </a:p>
        </p:txBody>
      </p:sp>
      <p:sp>
        <p:nvSpPr>
          <p:cNvPr id="263" name="Google Shape;263;p3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64" name="Google Shape;264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725" y="769425"/>
            <a:ext cx="5574202" cy="31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/>
              <a:t>Istruzioni per l’</a:t>
            </a:r>
            <a:r>
              <a:rPr lang="it-IT" sz="3600" dirty="0">
                <a:solidFill>
                  <a:schemeClr val="accent6"/>
                </a:solidFill>
              </a:rPr>
              <a:t>uso</a:t>
            </a:r>
            <a:endParaRPr sz="3600" dirty="0">
              <a:solidFill>
                <a:schemeClr val="accent6"/>
              </a:solidFill>
            </a:endParaRPr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1188725" y="1735623"/>
            <a:ext cx="3183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dirty="0"/>
              <a:t>Ricorda di scaricare ed installare I font utilizzati in questa presentazione (troverai il link ai font necessari nella slide ‘Stile della Presentazione’)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 rotWithShape="1">
          <a:blip r:embed="rId3">
            <a:alphaModFix amt="40000"/>
          </a:blip>
          <a:srcRect t="31971" b="24565"/>
          <a:stretch/>
        </p:blipFill>
        <p:spPr>
          <a:xfrm flipH="1">
            <a:off x="0" y="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 txBox="1">
            <a:spLocks noGrp="1"/>
          </p:cNvSpPr>
          <p:nvPr>
            <p:ph type="ctrTitle" idx="4294967295"/>
          </p:nvPr>
        </p:nvSpPr>
        <p:spPr>
          <a:xfrm>
            <a:off x="1188725" y="1911525"/>
            <a:ext cx="5587800" cy="94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>
                <a:solidFill>
                  <a:schemeClr val="accent6"/>
                </a:solidFill>
              </a:rPr>
              <a:t>Grazie</a:t>
            </a:r>
            <a:r>
              <a:rPr lang="en" sz="7200" dirty="0">
                <a:solidFill>
                  <a:schemeClr val="accent6"/>
                </a:solidFill>
              </a:rPr>
              <a:t>!</a:t>
            </a:r>
            <a:endParaRPr sz="7200" dirty="0">
              <a:solidFill>
                <a:schemeClr val="accent6"/>
              </a:solidFill>
            </a:endParaRPr>
          </a:p>
        </p:txBody>
      </p:sp>
      <p:sp>
        <p:nvSpPr>
          <p:cNvPr id="310" name="Google Shape;310;p38"/>
          <p:cNvSpPr txBox="1">
            <a:spLocks noGrp="1"/>
          </p:cNvSpPr>
          <p:nvPr>
            <p:ph type="subTitle" idx="4294967295"/>
          </p:nvPr>
        </p:nvSpPr>
        <p:spPr>
          <a:xfrm>
            <a:off x="1188725" y="2940725"/>
            <a:ext cx="5587800" cy="11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dirty="0"/>
              <a:t>Ci sono domande</a:t>
            </a:r>
            <a:r>
              <a:rPr lang="en" sz="1800" dirty="0"/>
              <a:t>?</a:t>
            </a:r>
            <a:br>
              <a:rPr lang="en" sz="1800" dirty="0"/>
            </a:br>
            <a:r>
              <a:rPr lang="it-IT" sz="1800" dirty="0"/>
              <a:t>Puoi scrivermi a </a:t>
            </a:r>
            <a:r>
              <a:rPr lang="en" sz="1800" dirty="0"/>
              <a:t>username@</a:t>
            </a:r>
            <a:r>
              <a:rPr lang="it-IT" sz="1800" dirty="0"/>
              <a:t>email.it</a:t>
            </a:r>
            <a:endParaRPr sz="1800" dirty="0"/>
          </a:p>
        </p:txBody>
      </p:sp>
      <p:sp>
        <p:nvSpPr>
          <p:cNvPr id="311" name="Google Shape;311;p3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title" idx="4294967295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</a:rPr>
              <a:t>Ringraziamenti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17" name="Google Shape;317;p39"/>
          <p:cNvSpPr txBox="1">
            <a:spLocks noGrp="1"/>
          </p:cNvSpPr>
          <p:nvPr>
            <p:ph type="body" idx="4294967295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>
                <a:solidFill>
                  <a:schemeClr val="dk1"/>
                </a:solidFill>
              </a:rPr>
              <a:t>Un ringraziamento speciale a tutte le persone che hanno creato e rilasciato gratuitamente queste fantastiche risorse</a:t>
            </a:r>
            <a:r>
              <a:rPr lang="en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╺"/>
            </a:pPr>
            <a:r>
              <a:rPr lang="en" dirty="0">
                <a:solidFill>
                  <a:schemeClr val="dk1"/>
                </a:solidFill>
              </a:rPr>
              <a:t>Presenta</a:t>
            </a:r>
            <a:r>
              <a:rPr lang="it-IT" dirty="0">
                <a:solidFill>
                  <a:schemeClr val="dk1"/>
                </a:solidFill>
              </a:rPr>
              <a:t>zione di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Scroller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╺"/>
            </a:pPr>
            <a:r>
              <a:rPr lang="it-IT" dirty="0">
                <a:solidFill>
                  <a:schemeClr val="dk1"/>
                </a:solidFill>
              </a:rPr>
              <a:t>Foto di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8" name="Google Shape;318;p3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>
            <a:spLocks noGrp="1"/>
          </p:cNvSpPr>
          <p:nvPr>
            <p:ph type="title" idx="4294967295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chemeClr val="dk1"/>
                </a:solidFill>
              </a:rPr>
              <a:t>Stile della presentazione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324" name="Google Shape;324;p40"/>
          <p:cNvSpPr txBox="1">
            <a:spLocks noGrp="1"/>
          </p:cNvSpPr>
          <p:nvPr>
            <p:ph type="body" idx="4294967295"/>
          </p:nvPr>
        </p:nvSpPr>
        <p:spPr>
          <a:xfrm>
            <a:off x="1188725" y="1788000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</a:rPr>
              <a:t>Questa presentazione usa le seguenti specifiche tipografiche: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╺"/>
            </a:pPr>
            <a:r>
              <a:rPr lang="en" sz="1400" dirty="0">
                <a:solidFill>
                  <a:schemeClr val="dk1"/>
                </a:solidFill>
              </a:rPr>
              <a:t>Tit</a:t>
            </a:r>
            <a:r>
              <a:rPr lang="it-IT" sz="1400" dirty="0">
                <a:solidFill>
                  <a:schemeClr val="dk1"/>
                </a:solidFill>
              </a:rPr>
              <a:t>oli</a:t>
            </a:r>
            <a:r>
              <a:rPr lang="en" sz="1400" dirty="0">
                <a:solidFill>
                  <a:schemeClr val="dk1"/>
                </a:solidFill>
              </a:rPr>
              <a:t>: DM Serif Display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╺"/>
            </a:pPr>
            <a:r>
              <a:rPr lang="it-IT" sz="1400" dirty="0">
                <a:solidFill>
                  <a:schemeClr val="dk1"/>
                </a:solidFill>
              </a:rPr>
              <a:t>Testi</a:t>
            </a:r>
            <a:r>
              <a:rPr lang="en" sz="1400" dirty="0">
                <a:solidFill>
                  <a:schemeClr val="dk1"/>
                </a:solidFill>
              </a:rPr>
              <a:t>: Montserrat Light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</a:rPr>
              <a:t>Scaricali gratis su</a:t>
            </a:r>
            <a:r>
              <a:rPr lang="en" sz="1400" dirty="0">
                <a:solidFill>
                  <a:schemeClr val="dk1"/>
                </a:solidFill>
              </a:rPr>
              <a:t>: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https://www.cufonfonts.com/font/dm-serif-display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https://www.fontsquirrel.com/fonts/montserrat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325" name="Google Shape;325;p40"/>
          <p:cNvSpPr txBox="1"/>
          <p:nvPr/>
        </p:nvSpPr>
        <p:spPr>
          <a:xfrm>
            <a:off x="1195125" y="4019250"/>
            <a:ext cx="6766500" cy="30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Non è necessario mantenere questa diapositiva nella presentazione. È qui solo per servirti come guida alla progettazione se devi creare nuove diapositive o scaricare i caratteri per modificare la presentazione in PowerPoint®</a:t>
            </a:r>
            <a:endParaRPr sz="1200" dirty="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6" name="Google Shape;326;p4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4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32" name="Google Shape;332;p41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4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347" name="Google Shape;347;p41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4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53" name="Google Shape;353;p4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41"/>
          <p:cNvSpPr/>
          <p:nvPr/>
        </p:nvSpPr>
        <p:spPr>
          <a:xfrm>
            <a:off x="2071920" y="386254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1"/>
          <p:cNvSpPr/>
          <p:nvPr/>
        </p:nvSpPr>
        <p:spPr>
          <a:xfrm>
            <a:off x="2656888" y="387284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4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61" name="Google Shape;361;p4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41"/>
          <p:cNvSpPr/>
          <p:nvPr/>
        </p:nvSpPr>
        <p:spPr>
          <a:xfrm>
            <a:off x="4284851" y="385750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4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67" name="Google Shape;367;p41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4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375" name="Google Shape;375;p4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41"/>
          <p:cNvSpPr/>
          <p:nvPr/>
        </p:nvSpPr>
        <p:spPr>
          <a:xfrm>
            <a:off x="2042249" y="944598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"/>
          <p:cNvSpPr/>
          <p:nvPr/>
        </p:nvSpPr>
        <p:spPr>
          <a:xfrm>
            <a:off x="2607759" y="961997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1"/>
          <p:cNvSpPr/>
          <p:nvPr/>
        </p:nvSpPr>
        <p:spPr>
          <a:xfrm>
            <a:off x="3177871" y="964561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1"/>
          <p:cNvSpPr/>
          <p:nvPr/>
        </p:nvSpPr>
        <p:spPr>
          <a:xfrm>
            <a:off x="3754139" y="96762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4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384" name="Google Shape;384;p41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4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387" name="Google Shape;387;p4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4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390" name="Google Shape;390;p41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4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394" name="Google Shape;394;p41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4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02" name="Google Shape;402;p4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4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09" name="Google Shape;409;p4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41"/>
          <p:cNvSpPr/>
          <p:nvPr/>
        </p:nvSpPr>
        <p:spPr>
          <a:xfrm>
            <a:off x="2614399" y="151574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4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15" name="Google Shape;415;p41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4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18" name="Google Shape;418;p41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4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24" name="Google Shape;424;p41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4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27" name="Google Shape;427;p4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4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35" name="Google Shape;435;p41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41" name="Google Shape;441;p41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4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50" name="Google Shape;450;p41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4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55" name="Google Shape;455;p41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4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60" name="Google Shape;460;p41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4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65" name="Google Shape;465;p4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4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68" name="Google Shape;468;p41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4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71" name="Google Shape;471;p41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41"/>
          <p:cNvSpPr/>
          <p:nvPr/>
        </p:nvSpPr>
        <p:spPr>
          <a:xfrm>
            <a:off x="4317611" y="2080241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4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475" name="Google Shape;475;p4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4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478" name="Google Shape;478;p41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41"/>
          <p:cNvSpPr/>
          <p:nvPr/>
        </p:nvSpPr>
        <p:spPr>
          <a:xfrm>
            <a:off x="1484913" y="2598660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1"/>
          <p:cNvSpPr/>
          <p:nvPr/>
        </p:nvSpPr>
        <p:spPr>
          <a:xfrm>
            <a:off x="963405" y="2598660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4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489" name="Google Shape;489;p41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41"/>
          <p:cNvSpPr/>
          <p:nvPr/>
        </p:nvSpPr>
        <p:spPr>
          <a:xfrm>
            <a:off x="3734681" y="2636022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493" name="Google Shape;493;p4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4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496" name="Google Shape;496;p4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01" name="Google Shape;501;p41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41"/>
          <p:cNvSpPr/>
          <p:nvPr/>
        </p:nvSpPr>
        <p:spPr>
          <a:xfrm>
            <a:off x="4907686" y="2619652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4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06" name="Google Shape;506;p41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4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13" name="Google Shape;513;p41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23" name="Google Shape;523;p41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27" name="Google Shape;527;p41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4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31" name="Google Shape;531;p41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4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37" name="Google Shape;537;p41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4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40" name="Google Shape;540;p4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48" name="Google Shape;548;p4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4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55" name="Google Shape;555;p4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4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58" name="Google Shape;558;p4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41"/>
          <p:cNvSpPr/>
          <p:nvPr/>
        </p:nvSpPr>
        <p:spPr>
          <a:xfrm>
            <a:off x="886643" y="383052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1"/>
          <p:cNvSpPr/>
          <p:nvPr/>
        </p:nvSpPr>
        <p:spPr>
          <a:xfrm>
            <a:off x="3177366" y="3773703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1"/>
          <p:cNvSpPr/>
          <p:nvPr/>
        </p:nvSpPr>
        <p:spPr>
          <a:xfrm>
            <a:off x="2612361" y="379519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3740838" y="3772169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4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67" name="Google Shape;567;p41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4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576" name="Google Shape;576;p41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4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579" name="Google Shape;579;p41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4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586" name="Google Shape;586;p41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4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594" name="Google Shape;594;p41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4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598" name="Google Shape;598;p41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4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05" name="Google Shape;605;p41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4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09" name="Google Shape;609;p41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4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13" name="Google Shape;613;p41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4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19" name="Google Shape;619;p41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4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47" name="Google Shape;647;p41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71" name="Google Shape;671;p41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4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686" name="Google Shape;686;p41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690" name="Google Shape;690;p41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4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697" name="Google Shape;697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4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06" name="Google Shape;706;p41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4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10" name="Google Shape;710;p41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4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16" name="Google Shape;716;p41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24" name="Google Shape;724;p41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4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31" name="Google Shape;731;p41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4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741" name="Google Shape;741;p41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4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53" name="Google Shape;753;p41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4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59" name="Google Shape;759;p41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41"/>
          <p:cNvGrpSpPr/>
          <p:nvPr/>
        </p:nvGrpSpPr>
        <p:grpSpPr>
          <a:xfrm>
            <a:off x="7147031" y="2730644"/>
            <a:ext cx="433992" cy="422729"/>
            <a:chOff x="5916675" y="927975"/>
            <a:chExt cx="516350" cy="502950"/>
          </a:xfrm>
        </p:grpSpPr>
        <p:sp>
          <p:nvSpPr>
            <p:cNvPr id="767" name="Google Shape;767;p4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41"/>
          <p:cNvGrpSpPr/>
          <p:nvPr/>
        </p:nvGrpSpPr>
        <p:grpSpPr>
          <a:xfrm>
            <a:off x="6263051" y="3436546"/>
            <a:ext cx="1079481" cy="1051467"/>
            <a:chOff x="5916675" y="927975"/>
            <a:chExt cx="516350" cy="502950"/>
          </a:xfrm>
        </p:grpSpPr>
        <p:sp>
          <p:nvSpPr>
            <p:cNvPr id="770" name="Google Shape;770;p4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41"/>
          <p:cNvGrpSpPr/>
          <p:nvPr/>
        </p:nvGrpSpPr>
        <p:grpSpPr>
          <a:xfrm>
            <a:off x="6263194" y="2730644"/>
            <a:ext cx="433992" cy="422729"/>
            <a:chOff x="5916675" y="927975"/>
            <a:chExt cx="516350" cy="502950"/>
          </a:xfrm>
        </p:grpSpPr>
        <p:sp>
          <p:nvSpPr>
            <p:cNvPr id="773" name="Google Shape;773;p4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" name="Google Shape;775;p41"/>
          <p:cNvSpPr/>
          <p:nvPr/>
        </p:nvSpPr>
        <p:spPr>
          <a:xfrm>
            <a:off x="7339192" y="2967022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1"/>
          <p:cNvSpPr/>
          <p:nvPr/>
        </p:nvSpPr>
        <p:spPr>
          <a:xfrm>
            <a:off x="6455355" y="2967022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1"/>
          <p:cNvSpPr/>
          <p:nvPr/>
        </p:nvSpPr>
        <p:spPr>
          <a:xfrm>
            <a:off x="6740890" y="4024559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779" name="Google Shape;779;p41"/>
          <p:cNvSpPr txBox="1">
            <a:spLocks noGrp="1"/>
          </p:cNvSpPr>
          <p:nvPr>
            <p:ph type="body" idx="4294967295"/>
          </p:nvPr>
        </p:nvSpPr>
        <p:spPr>
          <a:xfrm>
            <a:off x="6228842" y="381769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900" b="1" dirty="0"/>
              <a:t>Le icone sono facilmente editabili</a:t>
            </a:r>
            <a:br>
              <a:rPr lang="it-IT" sz="900" dirty="0"/>
            </a:br>
            <a:br>
              <a:rPr lang="it-IT" sz="900" dirty="0"/>
            </a:br>
            <a:r>
              <a:rPr lang="it-IT" sz="900" dirty="0"/>
              <a:t>Ciò significa che puoi:</a:t>
            </a:r>
          </a:p>
          <a:p>
            <a:pPr lvl="0" indent="-285750">
              <a:buSzPts val="900"/>
            </a:pPr>
            <a:r>
              <a:rPr lang="it-IT" sz="900" dirty="0"/>
              <a:t>Ridimensionarle senza perdere qualità.</a:t>
            </a:r>
          </a:p>
          <a:p>
            <a:pPr lvl="0" indent="-285750">
              <a:spcBef>
                <a:spcPts val="0"/>
              </a:spcBef>
              <a:buSzPts val="900"/>
            </a:pPr>
            <a:r>
              <a:rPr lang="it-IT" sz="900" dirty="0"/>
              <a:t>Cambiare colore di riempimento e opacità.</a:t>
            </a:r>
          </a:p>
          <a:p>
            <a:pPr lvl="0" indent="-285750">
              <a:spcBef>
                <a:spcPts val="0"/>
              </a:spcBef>
              <a:buSzPts val="900"/>
            </a:pPr>
            <a:r>
              <a:rPr lang="it-IT" sz="900" dirty="0"/>
              <a:t>Cambiare colore e grandezza della linea.</a:t>
            </a:r>
          </a:p>
          <a:p>
            <a:pPr marL="0" lvl="0" indent="0">
              <a:buNone/>
            </a:pPr>
            <a:r>
              <a:rPr lang="it-IT" sz="900" dirty="0"/>
              <a:t>Non è bellissimo? :)</a:t>
            </a:r>
            <a:br>
              <a:rPr lang="it-IT" sz="900" dirty="0"/>
            </a:br>
            <a:br>
              <a:rPr lang="it-IT" sz="900" dirty="0"/>
            </a:br>
            <a:r>
              <a:rPr lang="it-IT" sz="900" dirty="0"/>
              <a:t>Esempio:</a:t>
            </a:r>
            <a:br>
              <a:rPr lang="it-IT" sz="900" dirty="0"/>
            </a:br>
            <a:endParaRPr lang="it-IT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2"/>
          <p:cNvSpPr txBox="1"/>
          <p:nvPr/>
        </p:nvSpPr>
        <p:spPr>
          <a:xfrm>
            <a:off x="1120346" y="2298057"/>
            <a:ext cx="68448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chemeClr val="lt1"/>
                </a:solidFill>
                <a:highlight>
                  <a:schemeClr val="accent2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it-IT" sz="2400" dirty="0">
                <a:solidFill>
                  <a:schemeClr val="lt1"/>
                </a:solidFill>
                <a:highlight>
                  <a:schemeClr val="accent2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e molte altre</a:t>
            </a:r>
            <a:r>
              <a:rPr lang="en" sz="2400" dirty="0">
                <a:solidFill>
                  <a:schemeClr val="lt1"/>
                </a:solidFill>
                <a:highlight>
                  <a:schemeClr val="accent2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...</a:t>
            </a:r>
            <a:endParaRPr sz="2400" dirty="0">
              <a:solidFill>
                <a:schemeClr val="lt1"/>
              </a:solidFill>
              <a:highlight>
                <a:schemeClr val="accent2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86" name="Google Shape;786;p42"/>
          <p:cNvSpPr txBox="1"/>
          <p:nvPr/>
        </p:nvSpPr>
        <p:spPr>
          <a:xfrm>
            <a:off x="971700" y="780225"/>
            <a:ext cx="13458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6"/>
                </a:solidFill>
              </a:rPr>
              <a:t>😉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787" name="Google Shape;787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788" name="Google Shape;788;p42"/>
          <p:cNvSpPr txBox="1">
            <a:spLocks noGrp="1"/>
          </p:cNvSpPr>
          <p:nvPr>
            <p:ph type="body" idx="4294967295"/>
          </p:nvPr>
        </p:nvSpPr>
        <p:spPr>
          <a:xfrm>
            <a:off x="2492252" y="780236"/>
            <a:ext cx="54732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400" b="1" dirty="0"/>
              <a:t>Puoi anche usare qualsiasi </a:t>
            </a:r>
            <a:r>
              <a:rPr lang="en" sz="1400" b="1" dirty="0"/>
              <a:t>emoji </a:t>
            </a:r>
            <a:r>
              <a:rPr lang="it-IT" sz="1400" b="1" dirty="0"/>
              <a:t>come icona</a:t>
            </a:r>
            <a:r>
              <a:rPr lang="en" sz="1400" b="1" dirty="0"/>
              <a:t>!</a:t>
            </a:r>
            <a:br>
              <a:rPr lang="en" sz="1400" dirty="0"/>
            </a:br>
            <a:r>
              <a:rPr lang="it-IT" sz="1400" dirty="0"/>
              <a:t>E ovviamente puoi ridimensionarle senza perdere qualità.</a:t>
            </a: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 amt="40000"/>
          </a:blip>
          <a:srcRect t="31971" b="24565"/>
          <a:stretch/>
        </p:blipFill>
        <p:spPr>
          <a:xfrm flipH="1">
            <a:off x="0" y="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>
            <a:spLocks noGrp="1"/>
          </p:cNvSpPr>
          <p:nvPr>
            <p:ph type="ctrTitle" idx="4294967295"/>
          </p:nvPr>
        </p:nvSpPr>
        <p:spPr>
          <a:xfrm>
            <a:off x="1188725" y="1911525"/>
            <a:ext cx="5587800" cy="94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>
                <a:solidFill>
                  <a:schemeClr val="accent6"/>
                </a:solidFill>
              </a:rPr>
              <a:t>Ciao</a:t>
            </a:r>
            <a:r>
              <a:rPr lang="en" sz="7200" dirty="0">
                <a:solidFill>
                  <a:schemeClr val="accent6"/>
                </a:solidFill>
              </a:rPr>
              <a:t>!</a:t>
            </a:r>
            <a:endParaRPr sz="7200" dirty="0">
              <a:solidFill>
                <a:schemeClr val="accent6"/>
              </a:solidFill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4294967295"/>
          </p:nvPr>
        </p:nvSpPr>
        <p:spPr>
          <a:xfrm>
            <a:off x="1188725" y="2940725"/>
            <a:ext cx="5587800" cy="11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dirty="0"/>
              <a:t>Sono </a:t>
            </a:r>
            <a:r>
              <a:rPr lang="en" sz="1800" dirty="0"/>
              <a:t>Jayden Smith.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dirty="0"/>
              <a:t>Sono qui perché adoro fare presentazioni.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dirty="0"/>
              <a:t>Puoi trovarmi anche qui </a:t>
            </a:r>
            <a:r>
              <a:rPr lang="en" sz="1800" dirty="0"/>
              <a:t>username@</a:t>
            </a:r>
            <a:r>
              <a:rPr lang="it-IT" sz="1800" dirty="0"/>
              <a:t>email.it</a:t>
            </a:r>
            <a:endParaRPr sz="1800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Questa è una</a:t>
            </a:r>
            <a:br>
              <a:rPr lang="en" dirty="0"/>
            </a:br>
            <a:r>
              <a:rPr lang="en" dirty="0">
                <a:solidFill>
                  <a:schemeClr val="accent6"/>
                </a:solidFill>
              </a:rPr>
              <a:t>slide</a:t>
            </a:r>
            <a:r>
              <a:rPr lang="en" dirty="0"/>
              <a:t> </a:t>
            </a:r>
            <a:r>
              <a:rPr lang="it-IT" dirty="0"/>
              <a:t>di titolo</a:t>
            </a: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r>
              <a:rPr lang="it-IT" dirty="0"/>
              <a:t>Qui hai una lista di cose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╺"/>
            </a:pPr>
            <a:r>
              <a:rPr lang="it-IT" dirty="0"/>
              <a:t>E del testo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╺"/>
            </a:pPr>
            <a:r>
              <a:rPr lang="it-IT" dirty="0"/>
              <a:t>Ma ricorda di non sovraccaricare le tue slide con troppi contenuti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/>
              <a:t>Il tuo pubblico ti ascolta o legge le slide</a:t>
            </a:r>
            <a:r>
              <a:rPr lang="en" dirty="0"/>
              <a:t>, </a:t>
            </a:r>
            <a:r>
              <a:rPr lang="it-IT" dirty="0"/>
              <a:t>ma non farà entrambe le cose</a:t>
            </a:r>
            <a:r>
              <a:rPr lang="en" dirty="0"/>
              <a:t>. </a:t>
            </a:r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1</a:t>
            </a:r>
            <a:r>
              <a:rPr lang="en" sz="3600" dirty="0">
                <a:solidFill>
                  <a:schemeClr val="accent6"/>
                </a:solidFill>
              </a:rPr>
              <a:t>.</a:t>
            </a:r>
            <a:br>
              <a:rPr lang="en" dirty="0">
                <a:solidFill>
                  <a:schemeClr val="accent6"/>
                </a:solidFill>
              </a:rPr>
            </a:br>
            <a:r>
              <a:rPr lang="it-IT" dirty="0"/>
              <a:t>Titolo di transizione</a:t>
            </a:r>
            <a:endParaRPr dirty="0"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Inizia con il primo set di slide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1188725" y="1231800"/>
            <a:ext cx="6766500" cy="26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Le citazioni sono comunemente usate come mezzo di </a:t>
            </a:r>
            <a:r>
              <a:rPr lang="it-IT" dirty="0">
                <a:solidFill>
                  <a:srgbClr val="FFC000"/>
                </a:solidFill>
              </a:rPr>
              <a:t>ispirazione</a:t>
            </a:r>
            <a:r>
              <a:rPr lang="it-IT" dirty="0"/>
              <a:t> e per invocare pensieri emozionali nel lettore</a:t>
            </a:r>
            <a:r>
              <a:rPr lang="en" dirty="0"/>
              <a:t>.</a:t>
            </a:r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ctrTitle" idx="4294967295"/>
          </p:nvPr>
        </p:nvSpPr>
        <p:spPr>
          <a:xfrm>
            <a:off x="1188725" y="2192950"/>
            <a:ext cx="6766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>
                <a:solidFill>
                  <a:schemeClr val="accent6"/>
                </a:solidFill>
              </a:rPr>
              <a:t>Concetto</a:t>
            </a:r>
            <a:br>
              <a:rPr lang="en" sz="7200" dirty="0"/>
            </a:br>
            <a:r>
              <a:rPr lang="it-IT" sz="7200" dirty="0"/>
              <a:t>chiave</a:t>
            </a:r>
            <a:endParaRPr sz="7200"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4294967295"/>
          </p:nvPr>
        </p:nvSpPr>
        <p:spPr>
          <a:xfrm>
            <a:off x="1188725" y="3411555"/>
            <a:ext cx="6766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br>
              <a:rPr lang="it-IT" dirty="0"/>
            </a:br>
            <a:r>
              <a:rPr lang="it-IT" dirty="0"/>
              <a:t>Porta l'attenzione del tuo pubblico su un concetto chiave usando icone o illustrazioni</a:t>
            </a:r>
            <a:endParaRPr dirty="0"/>
          </a:p>
        </p:txBody>
      </p:sp>
      <p:grpSp>
        <p:nvGrpSpPr>
          <p:cNvPr id="112" name="Google Shape;112;p22"/>
          <p:cNvGrpSpPr/>
          <p:nvPr/>
        </p:nvGrpSpPr>
        <p:grpSpPr>
          <a:xfrm rot="978695">
            <a:off x="5259028" y="551564"/>
            <a:ext cx="1828987" cy="1828931"/>
            <a:chOff x="6643075" y="3664250"/>
            <a:chExt cx="407950" cy="407975"/>
          </a:xfrm>
        </p:grpSpPr>
        <p:sp>
          <p:nvSpPr>
            <p:cNvPr id="113" name="Google Shape;113;p22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22"/>
          <p:cNvGrpSpPr/>
          <p:nvPr/>
        </p:nvGrpSpPr>
        <p:grpSpPr>
          <a:xfrm rot="391303">
            <a:off x="4900829" y="2376230"/>
            <a:ext cx="751973" cy="751930"/>
            <a:chOff x="576250" y="4319400"/>
            <a:chExt cx="442075" cy="442050"/>
          </a:xfrm>
        </p:grpSpPr>
        <p:sp>
          <p:nvSpPr>
            <p:cNvPr id="116" name="Google Shape;116;p22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2"/>
          <p:cNvSpPr/>
          <p:nvPr/>
        </p:nvSpPr>
        <p:spPr>
          <a:xfrm rot="978736">
            <a:off x="4816697" y="1007455"/>
            <a:ext cx="285894" cy="27298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/>
          <p:nvPr/>
        </p:nvSpPr>
        <p:spPr>
          <a:xfrm rot="3675659">
            <a:off x="6343618" y="2570105"/>
            <a:ext cx="311555" cy="29746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/>
          <p:nvPr/>
        </p:nvSpPr>
        <p:spPr>
          <a:xfrm rot="978569">
            <a:off x="6799133" y="2375170"/>
            <a:ext cx="173823" cy="16605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 rot="2257894">
            <a:off x="4362453" y="1834001"/>
            <a:ext cx="173805" cy="16604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3183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Bianco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latte e della neve fresca, il colore prodotto dalla combinazione di tutti i colori dello spettro visibile.</a:t>
            </a:r>
            <a:endParaRPr dirty="0"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Puoi anche </a:t>
            </a:r>
            <a:r>
              <a:rPr lang="it-IT" dirty="0">
                <a:solidFill>
                  <a:schemeClr val="accent6"/>
                </a:solidFill>
              </a:rPr>
              <a:t>dividere</a:t>
            </a:r>
            <a:r>
              <a:rPr lang="en" dirty="0">
                <a:solidFill>
                  <a:schemeClr val="accent6"/>
                </a:solidFill>
              </a:rPr>
              <a:t> </a:t>
            </a:r>
            <a:r>
              <a:rPr lang="it-IT" dirty="0"/>
              <a:t>i tuoi contenuti</a:t>
            </a:r>
            <a:endParaRPr dirty="0"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2"/>
          </p:nvPr>
        </p:nvSpPr>
        <p:spPr>
          <a:xfrm>
            <a:off x="4771764" y="2851925"/>
            <a:ext cx="3183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Nero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carbone, dell'ebano e dello spazio. È il colore più scuro, il risultato dell'assenza o del completo assorbimento della luce.</a:t>
            </a:r>
            <a:endParaRPr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</a:t>
            </a:r>
            <a:r>
              <a:rPr lang="it-IT" dirty="0"/>
              <a:t>due</a:t>
            </a:r>
            <a:r>
              <a:rPr lang="en" dirty="0"/>
              <a:t> o t</a:t>
            </a:r>
            <a:r>
              <a:rPr lang="it-IT" dirty="0"/>
              <a:t>re</a:t>
            </a:r>
            <a:r>
              <a:rPr lang="en" dirty="0"/>
              <a:t> </a:t>
            </a:r>
            <a:r>
              <a:rPr lang="it-IT" dirty="0"/>
              <a:t>colonne</a:t>
            </a:r>
            <a:endParaRPr dirty="0"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2031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Giallo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dell'oro, del burro e dei limoni maturi. Nello spettro della luce visibile, il giallo si trova tra il verde e l'arancione.</a:t>
            </a:r>
            <a:endParaRPr dirty="0"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2"/>
          </p:nvPr>
        </p:nvSpPr>
        <p:spPr>
          <a:xfrm>
            <a:off x="3524053" y="2851925"/>
            <a:ext cx="2031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cielo limpido e del mare profondo. Si trova tra viola e verde sullo spettro ottico.</a:t>
            </a:r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3"/>
          </p:nvPr>
        </p:nvSpPr>
        <p:spPr>
          <a:xfrm>
            <a:off x="5859380" y="2851925"/>
            <a:ext cx="2031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Rosso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sangue e per questo è stato storicamente associato a sacrificio, pericolo e coraggio.</a:t>
            </a:r>
            <a:endParaRPr dirty="0"/>
          </a:p>
        </p:txBody>
      </p: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tius template">
  <a:themeElements>
    <a:clrScheme name="Custom 347">
      <a:dk1>
        <a:srgbClr val="11191F"/>
      </a:dk1>
      <a:lt1>
        <a:srgbClr val="FFFFFF"/>
      </a:lt1>
      <a:dk2>
        <a:srgbClr val="97A5C2"/>
      </a:dk2>
      <a:lt2>
        <a:srgbClr val="E6E6EC"/>
      </a:lt2>
      <a:accent1>
        <a:srgbClr val="11191F"/>
      </a:accent1>
      <a:accent2>
        <a:srgbClr val="525666"/>
      </a:accent2>
      <a:accent3>
        <a:srgbClr val="757B96"/>
      </a:accent3>
      <a:accent4>
        <a:srgbClr val="9CA1B6"/>
      </a:accent4>
      <a:accent5>
        <a:srgbClr val="CC5900"/>
      </a:accent5>
      <a:accent6>
        <a:srgbClr val="FF88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811</Words>
  <Application>Microsoft Office PowerPoint</Application>
  <PresentationFormat>Presentazione su schermo (16:9)</PresentationFormat>
  <Paragraphs>142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DM Serif Display</vt:lpstr>
      <vt:lpstr>Montserrat Light</vt:lpstr>
      <vt:lpstr>Montserrat</vt:lpstr>
      <vt:lpstr>Calibri</vt:lpstr>
      <vt:lpstr>Mutius template</vt:lpstr>
      <vt:lpstr>Questo è il Titolo</vt:lpstr>
      <vt:lpstr>Istruzioni per l’uso</vt:lpstr>
      <vt:lpstr>Ciao!</vt:lpstr>
      <vt:lpstr>Questa è una slide di titolo</vt:lpstr>
      <vt:lpstr>1. Titolo di transizione</vt:lpstr>
      <vt:lpstr>Presentazione standard di PowerPoint</vt:lpstr>
      <vt:lpstr>Concetto chiave</vt:lpstr>
      <vt:lpstr>Puoi anche dividere i tuoi contenuti</vt:lpstr>
      <vt:lpstr>In due o tre colonne</vt:lpstr>
      <vt:lpstr>Un’immagine vale più di mille parole</vt:lpstr>
      <vt:lpstr>Vuoi un grande impatto? Usa un’immagine grande.</vt:lpstr>
      <vt:lpstr>Usa diagrammi per spiegare la tua idea</vt:lpstr>
      <vt:lpstr>Una tabella per confrontare dati</vt:lpstr>
      <vt:lpstr>Mappe</vt:lpstr>
      <vt:lpstr>89,526,124</vt:lpstr>
      <vt:lpstr>89,526,124€</vt:lpstr>
      <vt:lpstr>Il nostro processo è semplice</vt:lpstr>
      <vt:lpstr>Rivediamo alcuni concetti</vt:lpstr>
      <vt:lpstr>Presentazione standard di PowerPoint</vt:lpstr>
      <vt:lpstr>Grazie!</vt:lpstr>
      <vt:lpstr>Ringraziamenti</vt:lpstr>
      <vt:lpstr>Stile della presentazione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Questo è il Titolo</dc:title>
  <dc:creator>Utente</dc:creator>
  <cp:lastModifiedBy>Amedeo Landi</cp:lastModifiedBy>
  <cp:revision>12</cp:revision>
  <dcterms:modified xsi:type="dcterms:W3CDTF">2020-03-05T13:00:31Z</dcterms:modified>
</cp:coreProperties>
</file>